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F5FE"/>
    <a:srgbClr val="001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4439F-4114-433C-BF0F-2E0142E9C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C3CAB0-064E-456B-99C6-78D30904F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E3815-21C5-49A6-A22B-620D01DC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3A78A-3F03-4587-A7C7-2C9531D1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CC339-B1B0-47A0-9D11-DD0DCBC2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1F92D-2237-4855-9FDC-982D89F2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AFDD25-DF75-4C7A-AD0C-9AFB7E76B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92330-6FA5-4101-9ADD-BE4CDE09E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B032F-C618-4283-85CF-75E5FFEE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CB2F2-1ABB-4F8B-98F3-2FBEF7C5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78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32D910-2070-466B-A561-C47DFF185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589107-5781-4BBF-829E-61D4E7F1A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8C48F-31E9-4433-B0C8-8F83344D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394BA-BD5F-488A-B4D1-F0C5A92D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0A4C8-2AA3-4218-A08A-065CDB98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4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6E7E0-2142-4D5E-9457-3F64ACC1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98DA1-62E4-432B-84FE-21970FADF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C39D5-DFF2-4514-83F9-B4E450FB7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A4AA-15EB-4E8D-8D46-37415B54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DB793-550C-4948-B940-0CB4C7DE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28C49-EE39-4BF9-8417-E4F6368C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D64E96-F55E-4922-94CB-2EAC063FF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A39E3-BBED-4FBF-8ACB-440D2317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8DC138-029B-4F86-98BB-AD92DE6C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6AED5-BAE6-428C-94AC-51365412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6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BB914-35E0-4252-93FB-F479A582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F5A0D-BC3F-4AE3-B149-D4A9E228E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957B74-894D-4810-BA18-6FD8C9136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D07EBF-0014-4E2D-9C39-D498622E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A04C9F-C077-4F99-99B0-12C8F0CF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252EF-3B51-4199-9F94-D7633260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43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845B8-61D7-44D1-8CAD-1265740F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0027F-2770-4F7F-8CD8-456D413BB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45DB7A-0FCF-45B9-B15A-AB1B65E5F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BC23D-B174-422E-8E1D-A927FCBBF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E322C7-F4B0-480E-80E4-5596E1580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8F4350-4EC6-46AE-B2E3-27E077C0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520087-0121-453F-AB31-E9801F37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A87C7B-3B21-4EAC-8E72-A7F9EB9A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34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74592-EDEE-4A17-A18F-8E06400A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4ED3F-50CC-487A-8004-FCA663C3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63BA2F-E360-4A0C-A089-939A8509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DDA6F-916A-4BB2-B057-6E9B3DD7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3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4C3A7B-D949-4914-B1AF-520B56E4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C9D2B5-AFD0-46DE-869A-F5D1E865D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E142F5-E992-45BD-9B48-4CD4AAF1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3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9911F-EA00-49A3-A261-ABDAF19C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83C04-C772-4C08-8882-23749C88A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A5115-3A8D-4D1A-B42F-F0AD99BAD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BE2438-575A-40CA-9A74-15C863C2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3E9E9-EA4A-4ADB-8744-BAD9DAE5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A00157-A458-4319-8432-F4FF3B35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649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3BD23-1E62-48FE-96BD-301582E1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E91664-05AB-42BF-978F-9EB94BBFF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0BC288-7F15-473A-9E0E-1298857DC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CBFD7-6146-422E-868C-00918C87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4CA6DB-B273-4C9F-AA82-D431BB9F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B56426-A2EF-41A1-AEFB-36249FC6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4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D70F69-7B73-48F5-BA32-04B4BB9A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E2CF4-F0CD-4DC4-8B53-7060A9959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57FCD-D7BA-4942-A08E-2A9F9E160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4D88-2CFC-44CB-B8A5-0F0768C9AC33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A7EA4-BADF-4581-A864-080AD0B4C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A31EE9-8BF8-4234-AEF6-8A9263016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2BDF-A41F-4FEB-A8A7-CDF7EBA5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1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사진 설명이 없습니다.">
            <a:extLst>
              <a:ext uri="{FF2B5EF4-FFF2-40B4-BE49-F238E27FC236}">
                <a16:creationId xmlns:a16="http://schemas.microsoft.com/office/drawing/2014/main" id="{FD7FB657-CFCA-4F12-9C9E-7DD474266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71F6C7-22E4-433A-A474-4C4D0951F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233" y="846137"/>
            <a:ext cx="9144000" cy="1508125"/>
          </a:xfrm>
        </p:spPr>
        <p:txBody>
          <a:bodyPr>
            <a:normAutofit/>
          </a:bodyPr>
          <a:lstStyle/>
          <a:p>
            <a:pPr algn="r"/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전자공학과 전공체험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2ED0F4-DC90-4923-B245-6548B1F5E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5002" y="2654082"/>
            <a:ext cx="2169952" cy="40790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김효진 최재영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71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Autofit/>
          </a:bodyPr>
          <a:lstStyle/>
          <a:p>
            <a:r>
              <a:rPr lang="ko-KR" altLang="en-US" sz="4900" dirty="0"/>
              <a:t>로봇 제어 </a:t>
            </a:r>
            <a:r>
              <a:rPr lang="en-US" altLang="ko-KR" sz="2800" dirty="0"/>
              <a:t>Robot Control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 descr="영화읽기] 생명 재창조의 우화">
            <a:extLst>
              <a:ext uri="{FF2B5EF4-FFF2-40B4-BE49-F238E27FC236}">
                <a16:creationId xmlns:a16="http://schemas.microsoft.com/office/drawing/2014/main" id="{EC723B18-54A6-4BD6-871E-DA7214BD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1" y="1945679"/>
            <a:ext cx="550545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익스트림무비 - 내가 본 최고의 로봇 영화: &amp;#39;아이 로봇&amp;#39;">
            <a:extLst>
              <a:ext uri="{FF2B5EF4-FFF2-40B4-BE49-F238E27FC236}">
                <a16:creationId xmlns:a16="http://schemas.microsoft.com/office/drawing/2014/main" id="{3A118D39-E687-490F-A9F4-ADA9C5D8B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5" y="2258620"/>
            <a:ext cx="5423490" cy="29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735328-465C-4FB9-B06E-7E75CBB1FFE8}"/>
              </a:ext>
            </a:extLst>
          </p:cNvPr>
          <p:cNvSpPr txBox="1"/>
          <p:nvPr/>
        </p:nvSpPr>
        <p:spPr>
          <a:xfrm>
            <a:off x="465501" y="5872294"/>
            <a:ext cx="499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▲월</a:t>
            </a:r>
            <a:r>
              <a:rPr lang="en-US" altLang="ko-KR" dirty="0"/>
              <a:t>-E</a:t>
            </a:r>
            <a:r>
              <a:rPr lang="ko-KR" altLang="en-US" dirty="0"/>
              <a:t> </a:t>
            </a:r>
            <a:r>
              <a:rPr lang="en-US" altLang="ko-KR" dirty="0"/>
              <a:t>(2008</a:t>
            </a:r>
            <a:r>
              <a:rPr lang="ko-KR" altLang="en-US" dirty="0"/>
              <a:t>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6FF91-9A62-4F93-8767-87FE4574E3C5}"/>
              </a:ext>
            </a:extLst>
          </p:cNvPr>
          <p:cNvSpPr txBox="1"/>
          <p:nvPr/>
        </p:nvSpPr>
        <p:spPr>
          <a:xfrm>
            <a:off x="6288255" y="5242496"/>
            <a:ext cx="499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▲아이 로봇 </a:t>
            </a:r>
            <a:r>
              <a:rPr lang="en-US" altLang="ko-KR" dirty="0"/>
              <a:t>(2004</a:t>
            </a:r>
            <a:r>
              <a:rPr lang="ko-KR" altLang="en-US" dirty="0"/>
              <a:t>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3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Autofit/>
          </a:bodyPr>
          <a:lstStyle/>
          <a:p>
            <a:r>
              <a:rPr lang="ko-KR" altLang="en-US" sz="4900" dirty="0"/>
              <a:t>로봇 제어 </a:t>
            </a:r>
            <a:r>
              <a:rPr lang="en-US" altLang="ko-KR" sz="2800" dirty="0"/>
              <a:t>Robot Control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59F67DB9-82D2-424D-B876-B159FA44E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1" y="2573190"/>
            <a:ext cx="2515124" cy="34267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F8D26D-094A-4F4D-9E64-EE978E298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06" b="8007"/>
          <a:stretch/>
        </p:blipFill>
        <p:spPr>
          <a:xfrm>
            <a:off x="3169137" y="2573190"/>
            <a:ext cx="2515124" cy="356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9CCC2C-C0A6-4573-9A62-040DA82E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33" y="2573190"/>
            <a:ext cx="1941136" cy="3567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EB6336-9B72-468D-ACA4-6822A69120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71" y="2925864"/>
            <a:ext cx="3886550" cy="26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Autofit/>
          </a:bodyPr>
          <a:lstStyle/>
          <a:p>
            <a:r>
              <a:rPr lang="ko-KR" altLang="en-US" sz="4900" dirty="0"/>
              <a:t>로봇 제어 </a:t>
            </a:r>
            <a:r>
              <a:rPr lang="en-US" altLang="ko-KR" sz="2800" dirty="0"/>
              <a:t>Robot Control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8" descr="C:\Users\elect\Desktop\라즈베리파이.jpg">
            <a:extLst>
              <a:ext uri="{FF2B5EF4-FFF2-40B4-BE49-F238E27FC236}">
                <a16:creationId xmlns:a16="http://schemas.microsoft.com/office/drawing/2014/main" id="{F958B289-F56E-4129-BF6B-02763ECDB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912" y="4507511"/>
            <a:ext cx="3358674" cy="19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elect\Desktop\AVR.jpg">
            <a:extLst>
              <a:ext uri="{FF2B5EF4-FFF2-40B4-BE49-F238E27FC236}">
                <a16:creationId xmlns:a16="http://schemas.microsoft.com/office/drawing/2014/main" id="{D43A62B3-1766-4BB6-81AB-5710F128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15" y="1712133"/>
            <a:ext cx="3531714" cy="264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elect\Desktop\아두이노.jpg">
            <a:extLst>
              <a:ext uri="{FF2B5EF4-FFF2-40B4-BE49-F238E27FC236}">
                <a16:creationId xmlns:a16="http://schemas.microsoft.com/office/drawing/2014/main" id="{4B0E1FDD-F46F-42D6-87F7-1CBDA0DE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712133"/>
            <a:ext cx="2726356" cy="272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BAF93-F53D-4A2A-B8CC-8BEE189F6D5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42496" y="1727743"/>
            <a:ext cx="2527243" cy="2530587"/>
          </a:xfrm>
          <a:prstGeom prst="rect">
            <a:avLst/>
          </a:prstGeom>
        </p:spPr>
      </p:pic>
      <p:pic>
        <p:nvPicPr>
          <p:cNvPr id="11266" name="Picture 2" descr="PSoC® 4 Pioneer Kit - Cypress | Mouser">
            <a:extLst>
              <a:ext uri="{FF2B5EF4-FFF2-40B4-BE49-F238E27FC236}">
                <a16:creationId xmlns:a16="http://schemas.microsoft.com/office/drawing/2014/main" id="{F5DB3DC3-8988-407C-9DFB-40C4E99D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21" y="4183735"/>
            <a:ext cx="3622322" cy="26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2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Autofit/>
          </a:bodyPr>
          <a:lstStyle/>
          <a:p>
            <a:r>
              <a:rPr lang="ko-KR" altLang="en-US" sz="4900" dirty="0"/>
              <a:t>도면 설계 </a:t>
            </a:r>
            <a:r>
              <a:rPr lang="en-US" altLang="ko-KR" sz="2800" dirty="0"/>
              <a:t>Drawing Design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4D656F-CC97-42BD-A12F-1458CD46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6" r="10649"/>
          <a:stretch/>
        </p:blipFill>
        <p:spPr>
          <a:xfrm>
            <a:off x="4085438" y="4321932"/>
            <a:ext cx="2712485" cy="1951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EC790E-327F-4A0D-AE08-A5E8F7F43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8" r="6813"/>
          <a:stretch/>
        </p:blipFill>
        <p:spPr>
          <a:xfrm>
            <a:off x="4085438" y="2210702"/>
            <a:ext cx="2713955" cy="188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0F5433-0092-4D2B-A341-A5E9650E0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06" b="8007"/>
          <a:stretch/>
        </p:blipFill>
        <p:spPr>
          <a:xfrm>
            <a:off x="762209" y="2210702"/>
            <a:ext cx="2863965" cy="4062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E653C0-0ED2-43B5-8487-B14D7772BB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1" r="23037"/>
          <a:stretch/>
        </p:blipFill>
        <p:spPr>
          <a:xfrm>
            <a:off x="7257187" y="1915370"/>
            <a:ext cx="4388314" cy="43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25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Autofit/>
          </a:bodyPr>
          <a:lstStyle/>
          <a:p>
            <a:r>
              <a:rPr lang="ko-KR" altLang="en-US" sz="4900" dirty="0"/>
              <a:t>전자공학과 교과목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6" name="Picture 4" descr="전기회로의 구성 : 네이버 블로그">
            <a:extLst>
              <a:ext uri="{FF2B5EF4-FFF2-40B4-BE49-F238E27FC236}">
                <a16:creationId xmlns:a16="http://schemas.microsoft.com/office/drawing/2014/main" id="{672310EB-5A75-42F8-8C43-B7CD8DE3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60" y="1828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5A3946-8D3F-46F6-A8C4-13BC5B0A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7" y="4203000"/>
            <a:ext cx="1931243" cy="1903455"/>
          </a:xfrm>
          <a:prstGeom prst="rect">
            <a:avLst/>
          </a:prstGeom>
        </p:spPr>
      </p:pic>
      <p:pic>
        <p:nvPicPr>
          <p:cNvPr id="13320" name="Picture 8" descr="반도체 아이콘 Images, Stock Photos &amp;amp; Vectors | Shutterstock">
            <a:extLst>
              <a:ext uri="{FF2B5EF4-FFF2-40B4-BE49-F238E27FC236}">
                <a16:creationId xmlns:a16="http://schemas.microsoft.com/office/drawing/2014/main" id="{ED1B92CA-2289-4CF7-82DA-0779F9090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2" t="17316" r="19502" b="23060"/>
          <a:stretch/>
        </p:blipFill>
        <p:spPr bwMode="auto">
          <a:xfrm>
            <a:off x="3847973" y="4203001"/>
            <a:ext cx="1867153" cy="190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elect\Desktop\python.jpg">
            <a:extLst>
              <a:ext uri="{FF2B5EF4-FFF2-40B4-BE49-F238E27FC236}">
                <a16:creationId xmlns:a16="http://schemas.microsoft.com/office/drawing/2014/main" id="{062A977A-67D9-4127-A410-B4AC26FC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520" y="2019478"/>
            <a:ext cx="1931243" cy="13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elect\Desktop\C언어.jpg">
            <a:extLst>
              <a:ext uri="{FF2B5EF4-FFF2-40B4-BE49-F238E27FC236}">
                <a16:creationId xmlns:a16="http://schemas.microsoft.com/office/drawing/2014/main" id="{A1B8E415-E426-4DEF-A4BC-15865BC49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13" y="2019478"/>
            <a:ext cx="2336650" cy="15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elect\Desktop\자바.png">
            <a:extLst>
              <a:ext uri="{FF2B5EF4-FFF2-40B4-BE49-F238E27FC236}">
                <a16:creationId xmlns:a16="http://schemas.microsoft.com/office/drawing/2014/main" id="{CC0F1EA6-66CF-460F-87E3-8A9ED495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069" y="3700127"/>
            <a:ext cx="1931243" cy="176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Verilog-HDL/SystemVerilog/Bluespec SystemVerilog - Visual Studio Marketplace">
            <a:extLst>
              <a:ext uri="{FF2B5EF4-FFF2-40B4-BE49-F238E27FC236}">
                <a16:creationId xmlns:a16="http://schemas.microsoft.com/office/drawing/2014/main" id="{065DC428-9FD1-486D-A176-87137F3E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360" y="3630483"/>
            <a:ext cx="2406329" cy="24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EE30A-876C-4C9F-87E3-2C2DC76926CC}"/>
              </a:ext>
            </a:extLst>
          </p:cNvPr>
          <p:cNvSpPr txBox="1"/>
          <p:nvPr/>
        </p:nvSpPr>
        <p:spPr>
          <a:xfrm>
            <a:off x="1840160" y="347703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 회로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92ECD5-1158-47F3-ABE6-3E05367AF7DB}"/>
              </a:ext>
            </a:extLst>
          </p:cNvPr>
          <p:cNvSpPr txBox="1"/>
          <p:nvPr/>
        </p:nvSpPr>
        <p:spPr>
          <a:xfrm>
            <a:off x="650787" y="6222446"/>
            <a:ext cx="205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 통신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F8A99-92AE-45A0-90DC-1EFC18334674}"/>
              </a:ext>
            </a:extLst>
          </p:cNvPr>
          <p:cNvSpPr txBox="1"/>
          <p:nvPr/>
        </p:nvSpPr>
        <p:spPr>
          <a:xfrm>
            <a:off x="3847973" y="6222446"/>
            <a:ext cx="205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 반도체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A0BF73-F05A-4E55-AFB1-85420B5C2CB5}"/>
              </a:ext>
            </a:extLst>
          </p:cNvPr>
          <p:cNvSpPr txBox="1"/>
          <p:nvPr/>
        </p:nvSpPr>
        <p:spPr>
          <a:xfrm>
            <a:off x="8815654" y="6320952"/>
            <a:ext cx="205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 컴퓨터 언어</a:t>
            </a:r>
          </a:p>
        </p:txBody>
      </p:sp>
    </p:spTree>
    <p:extLst>
      <p:ext uri="{BB962C8B-B14F-4D97-AF65-F5344CB8AC3E}">
        <p14:creationId xmlns:p14="http://schemas.microsoft.com/office/powerpoint/2010/main" val="110445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504"/>
            <a:ext cx="9597704" cy="750814"/>
          </a:xfrm>
        </p:spPr>
        <p:txBody>
          <a:bodyPr>
            <a:noAutofit/>
          </a:bodyPr>
          <a:lstStyle/>
          <a:p>
            <a:r>
              <a:rPr lang="en-US" altLang="ko-KR" sz="4900" dirty="0"/>
              <a:t>Automatic Blind System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76448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C:\Users\elect\Desktop\LED ON OFF.jpg">
            <a:extLst>
              <a:ext uri="{FF2B5EF4-FFF2-40B4-BE49-F238E27FC236}">
                <a16:creationId xmlns:a16="http://schemas.microsoft.com/office/drawing/2014/main" id="{9B922585-5561-4903-A41B-02C9A1D5A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12" y="4122857"/>
            <a:ext cx="2262334" cy="197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elect\Desktop\조도센서(GL5537).JPG">
            <a:extLst>
              <a:ext uri="{FF2B5EF4-FFF2-40B4-BE49-F238E27FC236}">
                <a16:creationId xmlns:a16="http://schemas.microsoft.com/office/drawing/2014/main" id="{5A4EF457-FA2C-4C28-898C-0F217319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16" y="2059539"/>
            <a:ext cx="2427413" cy="152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elect\Desktop\서보모터.jpg">
            <a:extLst>
              <a:ext uri="{FF2B5EF4-FFF2-40B4-BE49-F238E27FC236}">
                <a16:creationId xmlns:a16="http://schemas.microsoft.com/office/drawing/2014/main" id="{ACBE0E22-C2BD-4A1E-998F-766689CB7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0" y="1592430"/>
            <a:ext cx="2262335" cy="202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73B8D95-A360-426D-AC07-897A0EF4E84B}"/>
              </a:ext>
            </a:extLst>
          </p:cNvPr>
          <p:cNvSpPr txBox="1">
            <a:spLocks/>
          </p:cNvSpPr>
          <p:nvPr/>
        </p:nvSpPr>
        <p:spPr>
          <a:xfrm>
            <a:off x="6806529" y="3629121"/>
            <a:ext cx="1930321" cy="432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조도센서 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빛을 감지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AE0D808-E7B0-44FE-A93C-9A933D3E1A31}"/>
              </a:ext>
            </a:extLst>
          </p:cNvPr>
          <p:cNvSpPr txBox="1">
            <a:spLocks/>
          </p:cNvSpPr>
          <p:nvPr/>
        </p:nvSpPr>
        <p:spPr>
          <a:xfrm>
            <a:off x="9000000" y="3689982"/>
            <a:ext cx="2262335" cy="432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서보모터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블라인드 개폐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31137C5D-003C-4CE5-889B-19DC312D18EC}"/>
              </a:ext>
            </a:extLst>
          </p:cNvPr>
          <p:cNvSpPr txBox="1">
            <a:spLocks/>
          </p:cNvSpPr>
          <p:nvPr/>
        </p:nvSpPr>
        <p:spPr>
          <a:xfrm>
            <a:off x="8371680" y="6094886"/>
            <a:ext cx="1479998" cy="432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실내조명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KakaoTalk_20211220_0920165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15317" y="1052801"/>
            <a:ext cx="3768860" cy="56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Autofit/>
          </a:bodyPr>
          <a:lstStyle/>
          <a:p>
            <a:r>
              <a:rPr lang="en-US" altLang="ko-KR" sz="4900" dirty="0"/>
              <a:t>Automatic Blind System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Users\elect\Desktop\브레드보드사용법.jpg">
            <a:extLst>
              <a:ext uri="{FF2B5EF4-FFF2-40B4-BE49-F238E27FC236}">
                <a16:creationId xmlns:a16="http://schemas.microsoft.com/office/drawing/2014/main" id="{3880ADEE-87D7-4711-9C14-2ABCC794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14" y="1837251"/>
            <a:ext cx="5745216" cy="47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elect\Desktop\ASDFASDF.png">
            <a:extLst>
              <a:ext uri="{FF2B5EF4-FFF2-40B4-BE49-F238E27FC236}">
                <a16:creationId xmlns:a16="http://schemas.microsoft.com/office/drawing/2014/main" id="{35BC9F65-005A-4DAF-838F-43847D85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6" y="2166445"/>
            <a:ext cx="5535486" cy="41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B7693BE-2C04-45CD-96F8-DCCBBDC14716}"/>
              </a:ext>
            </a:extLst>
          </p:cNvPr>
          <p:cNvSpPr/>
          <p:nvPr/>
        </p:nvSpPr>
        <p:spPr>
          <a:xfrm>
            <a:off x="6023295" y="4496500"/>
            <a:ext cx="1479261" cy="671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B2DE7F-FDAB-44EE-BA62-F8E657E69848}"/>
              </a:ext>
            </a:extLst>
          </p:cNvPr>
          <p:cNvSpPr/>
          <p:nvPr/>
        </p:nvSpPr>
        <p:spPr>
          <a:xfrm>
            <a:off x="7520739" y="4741179"/>
            <a:ext cx="1479261" cy="671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19AE9F-C408-4E2C-BF9A-C1AFDD97648E}"/>
              </a:ext>
            </a:extLst>
          </p:cNvPr>
          <p:cNvSpPr/>
          <p:nvPr/>
        </p:nvSpPr>
        <p:spPr>
          <a:xfrm>
            <a:off x="7365534" y="4362275"/>
            <a:ext cx="210503" cy="1245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0FAE184-E875-4F71-9EBD-E8859871E9CA}"/>
              </a:ext>
            </a:extLst>
          </p:cNvPr>
          <p:cNvCxnSpPr/>
          <p:nvPr/>
        </p:nvCxnSpPr>
        <p:spPr>
          <a:xfrm>
            <a:off x="6096000" y="4228050"/>
            <a:ext cx="3157057" cy="268449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Autofit/>
          </a:bodyPr>
          <a:lstStyle/>
          <a:p>
            <a:r>
              <a:rPr lang="en-US" altLang="ko-KR" sz="4900" dirty="0"/>
              <a:t>Automatic Blind System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C:\Users\elect\Desktop\KakaoTalk_20171122_204853059.jpg">
            <a:extLst>
              <a:ext uri="{FF2B5EF4-FFF2-40B4-BE49-F238E27FC236}">
                <a16:creationId xmlns:a16="http://schemas.microsoft.com/office/drawing/2014/main" id="{7F99BF6F-A705-4F54-A8DC-62CE9112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9" y="1409554"/>
            <a:ext cx="8999999" cy="540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31" y="1568945"/>
            <a:ext cx="314369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65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안동대학교 - 나무위키">
            <a:extLst>
              <a:ext uri="{FF2B5EF4-FFF2-40B4-BE49-F238E27FC236}">
                <a16:creationId xmlns:a16="http://schemas.microsoft.com/office/drawing/2014/main" id="{189F3520-7655-4848-90CC-8531F8F76A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55" y="981512"/>
            <a:ext cx="5478710" cy="547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88A38-21DF-408A-A3A5-4F329315A1F8}"/>
              </a:ext>
            </a:extLst>
          </p:cNvPr>
          <p:cNvSpPr txBox="1"/>
          <p:nvPr/>
        </p:nvSpPr>
        <p:spPr>
          <a:xfrm>
            <a:off x="673259" y="2828835"/>
            <a:ext cx="8397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6019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85" y="382107"/>
            <a:ext cx="3104625" cy="75081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5400" dirty="0"/>
              <a:t>목      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안동대학교 - 나무위키">
            <a:extLst>
              <a:ext uri="{FF2B5EF4-FFF2-40B4-BE49-F238E27FC236}">
                <a16:creationId xmlns:a16="http://schemas.microsoft.com/office/drawing/2014/main" id="{EF355298-574D-4045-8968-39DE465E1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764" y="1954635"/>
            <a:ext cx="4482265" cy="448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8CE8A-E0F5-45E8-BC40-742E3B2D2ADB}"/>
              </a:ext>
            </a:extLst>
          </p:cNvPr>
          <p:cNvSpPr txBox="1"/>
          <p:nvPr/>
        </p:nvSpPr>
        <p:spPr>
          <a:xfrm>
            <a:off x="637563" y="1954635"/>
            <a:ext cx="6535024" cy="426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/>
              <a:t>국립 안동대학교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 err="1"/>
              <a:t>전자공학과란</a:t>
            </a:r>
            <a:r>
              <a:rPr lang="en-US" altLang="ko-KR" sz="2800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/>
              <a:t>전자공학과 진로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/>
              <a:t>전자공학과 교과목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/>
              <a:t>전공 체험 </a:t>
            </a:r>
            <a:r>
              <a:rPr lang="en-US" altLang="ko-KR" sz="2800" dirty="0"/>
              <a:t>(Automatic Blind System)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159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05" y="473980"/>
            <a:ext cx="9597704" cy="750814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국립 안동대학교</a:t>
            </a:r>
            <a:r>
              <a:rPr lang="en-US" altLang="ko-KR" sz="2400" dirty="0"/>
              <a:t> </a:t>
            </a:r>
            <a:r>
              <a:rPr lang="en-US" altLang="ko-KR" sz="2400" dirty="0" err="1"/>
              <a:t>Andong</a:t>
            </a:r>
            <a:r>
              <a:rPr lang="en-US" altLang="ko-KR" sz="2400" dirty="0"/>
              <a:t> National University</a:t>
            </a:r>
            <a:endParaRPr lang="ko-KR" altLang="en-US" sz="4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사진 설명이 없습니다.">
            <a:extLst>
              <a:ext uri="{FF2B5EF4-FFF2-40B4-BE49-F238E27FC236}">
                <a16:creationId xmlns:a16="http://schemas.microsoft.com/office/drawing/2014/main" id="{652F09A9-B8D3-4D9B-9C4A-22969409D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34" y="2460233"/>
            <a:ext cx="5712966" cy="3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83E7F4D-4C45-4EA5-A40B-25B68FF21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4425"/>
              </p:ext>
            </p:extLst>
          </p:nvPr>
        </p:nvGraphicFramePr>
        <p:xfrm>
          <a:off x="6234883" y="2183600"/>
          <a:ext cx="5669095" cy="42004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1">
                  <a:extLst>
                    <a:ext uri="{9D8B030D-6E8A-4147-A177-3AD203B41FA5}">
                      <a16:colId xmlns:a16="http://schemas.microsoft.com/office/drawing/2014/main" val="761360396"/>
                    </a:ext>
                  </a:extLst>
                </a:gridCol>
                <a:gridCol w="4043494">
                  <a:extLst>
                    <a:ext uri="{9D8B030D-6E8A-4147-A177-3AD203B41FA5}">
                      <a16:colId xmlns:a16="http://schemas.microsoft.com/office/drawing/2014/main" val="1896486773"/>
                    </a:ext>
                  </a:extLst>
                </a:gridCol>
              </a:tblGrid>
              <a:tr h="60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학   교  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국립 안동대학교 </a:t>
                      </a:r>
                      <a:r>
                        <a:rPr lang="en-US" altLang="ko-KR" sz="1800" b="0" dirty="0"/>
                        <a:t>(</a:t>
                      </a:r>
                      <a:r>
                        <a:rPr lang="ko-KR" altLang="en-US" sz="1800" b="0" dirty="0"/>
                        <a:t>國立 </a:t>
                      </a:r>
                      <a:r>
                        <a:rPr lang="ko-KR" altLang="en-US" sz="1800" b="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安東大學校</a:t>
                      </a:r>
                      <a:r>
                        <a:rPr lang="en-US" altLang="ko-KR" sz="1800" b="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284110"/>
                  </a:ext>
                </a:extLst>
              </a:tr>
              <a:tr h="60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분         류 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4</a:t>
                      </a:r>
                      <a:r>
                        <a:rPr lang="ko-KR" altLang="en-US" sz="1800" dirty="0"/>
                        <a:t>년제 대학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2232"/>
                  </a:ext>
                </a:extLst>
              </a:tr>
              <a:tr h="60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위         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경상북도 안동시 용상동 </a:t>
                      </a:r>
                      <a:r>
                        <a:rPr lang="ko-KR" altLang="en-US" sz="1800" dirty="0" err="1"/>
                        <a:t>경동로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1375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057245"/>
                  </a:ext>
                </a:extLst>
              </a:tr>
              <a:tr h="60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학   생  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만명</a:t>
                      </a: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632627"/>
                  </a:ext>
                </a:extLst>
              </a:tr>
              <a:tr h="60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규         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단일 캠퍼스</a:t>
                      </a:r>
                      <a:r>
                        <a:rPr lang="en-US" altLang="ko-KR" sz="1800" dirty="0"/>
                        <a:t>, 7</a:t>
                      </a:r>
                      <a:r>
                        <a:rPr lang="ko-KR" altLang="en-US" sz="1800" dirty="0"/>
                        <a:t>개 단과대학</a:t>
                      </a: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059397"/>
                  </a:ext>
                </a:extLst>
              </a:tr>
              <a:tr h="60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교        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은행나무</a:t>
                      </a: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509978"/>
                  </a:ext>
                </a:extLst>
              </a:tr>
              <a:tr h="60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교        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701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39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77" y="499349"/>
            <a:ext cx="9597704" cy="750814"/>
          </a:xfrm>
        </p:spPr>
        <p:txBody>
          <a:bodyPr>
            <a:normAutofit fontScale="90000"/>
          </a:bodyPr>
          <a:lstStyle/>
          <a:p>
            <a:r>
              <a:rPr lang="ko-KR" altLang="en-US" sz="5400" dirty="0"/>
              <a:t>전자공학과</a:t>
            </a:r>
            <a:r>
              <a:rPr lang="en-US" altLang="ko-KR" sz="3100" dirty="0">
                <a:latin typeface="+mj-ea"/>
              </a:rPr>
              <a:t>(Electronics Engineering)</a:t>
            </a:r>
            <a:r>
              <a:rPr lang="ko-KR" altLang="en-US" sz="5400" dirty="0"/>
              <a:t>란</a:t>
            </a:r>
            <a:r>
              <a:rPr lang="en-US" altLang="ko-KR" sz="5400" dirty="0"/>
              <a:t>?</a:t>
            </a:r>
            <a:r>
              <a:rPr lang="ko-KR" altLang="en-US" sz="5400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8A233C1-7C78-43B7-922D-31FDD9692481}"/>
              </a:ext>
            </a:extLst>
          </p:cNvPr>
          <p:cNvSpPr txBox="1">
            <a:spLocks/>
          </p:cNvSpPr>
          <p:nvPr/>
        </p:nvSpPr>
        <p:spPr>
          <a:xfrm>
            <a:off x="6321427" y="1937872"/>
            <a:ext cx="4235686" cy="4211256"/>
          </a:xfrm>
          <a:prstGeom prst="roundRect">
            <a:avLst>
              <a:gd name="adj" fmla="val 3535"/>
            </a:avLst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4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0771321-94C9-4083-BDFA-0E11F76C389F}"/>
              </a:ext>
            </a:extLst>
          </p:cNvPr>
          <p:cNvSpPr txBox="1">
            <a:spLocks/>
          </p:cNvSpPr>
          <p:nvPr/>
        </p:nvSpPr>
        <p:spPr>
          <a:xfrm>
            <a:off x="1268571" y="1937872"/>
            <a:ext cx="4235686" cy="4211257"/>
          </a:xfrm>
          <a:prstGeom prst="roundRect">
            <a:avLst>
              <a:gd name="adj" fmla="val 3535"/>
            </a:avLst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414A34-7B7F-4F30-BF31-87CA33BD77E7}"/>
              </a:ext>
            </a:extLst>
          </p:cNvPr>
          <p:cNvGrpSpPr/>
          <p:nvPr/>
        </p:nvGrpSpPr>
        <p:grpSpPr>
          <a:xfrm>
            <a:off x="5626595" y="3644377"/>
            <a:ext cx="572494" cy="588396"/>
            <a:chOff x="5626595" y="3644377"/>
            <a:chExt cx="572494" cy="58839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FC9DD8-308A-41F7-872D-6895D540CD44}"/>
                </a:ext>
              </a:extLst>
            </p:cNvPr>
            <p:cNvSpPr/>
            <p:nvPr/>
          </p:nvSpPr>
          <p:spPr>
            <a:xfrm>
              <a:off x="5842468" y="3644377"/>
              <a:ext cx="143124" cy="588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E20D4C8-B999-4934-A741-111DA87BA0A7}"/>
                </a:ext>
              </a:extLst>
            </p:cNvPr>
            <p:cNvSpPr/>
            <p:nvPr/>
          </p:nvSpPr>
          <p:spPr>
            <a:xfrm>
              <a:off x="5626595" y="3870226"/>
              <a:ext cx="572494" cy="1426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2" descr="C:\Users\elect\Desktop\하드웨어.jpg">
            <a:extLst>
              <a:ext uri="{FF2B5EF4-FFF2-40B4-BE49-F238E27FC236}">
                <a16:creationId xmlns:a16="http://schemas.microsoft.com/office/drawing/2014/main" id="{18D06F63-0188-4CC0-B7EF-EC7FA3474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22" b="89778" l="3556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99" y="2769172"/>
            <a:ext cx="3363230" cy="336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elect\Desktop\소프트웨어.jpg">
            <a:extLst>
              <a:ext uri="{FF2B5EF4-FFF2-40B4-BE49-F238E27FC236}">
                <a16:creationId xmlns:a16="http://schemas.microsoft.com/office/drawing/2014/main" id="{8D72DBDB-C468-4DCB-8FA8-FAA8A8C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78" y="2951549"/>
            <a:ext cx="3510184" cy="299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C5C5B-5C0C-4782-B9CE-89C9BA8F2D1D}"/>
              </a:ext>
            </a:extLst>
          </p:cNvPr>
          <p:cNvSpPr txBox="1"/>
          <p:nvPr/>
        </p:nvSpPr>
        <p:spPr>
          <a:xfrm>
            <a:off x="2232928" y="2234578"/>
            <a:ext cx="230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Hardware</a:t>
            </a:r>
            <a:endParaRPr lang="ko-KR" alt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7372B-D71B-4266-B1AD-BE304CECB1B6}"/>
              </a:ext>
            </a:extLst>
          </p:cNvPr>
          <p:cNvSpPr txBox="1"/>
          <p:nvPr/>
        </p:nvSpPr>
        <p:spPr>
          <a:xfrm>
            <a:off x="7285784" y="2234578"/>
            <a:ext cx="230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Software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8114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02" y="499349"/>
            <a:ext cx="5620624" cy="750814"/>
          </a:xfrm>
        </p:spPr>
        <p:txBody>
          <a:bodyPr>
            <a:noAutofit/>
          </a:bodyPr>
          <a:lstStyle/>
          <a:p>
            <a:r>
              <a:rPr lang="ko-KR" altLang="en-US" sz="4900" dirty="0"/>
              <a:t>전자공학과 진로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3FC2A9-CD02-4817-96A1-4DCB5C7457B9}"/>
              </a:ext>
            </a:extLst>
          </p:cNvPr>
          <p:cNvSpPr/>
          <p:nvPr/>
        </p:nvSpPr>
        <p:spPr>
          <a:xfrm>
            <a:off x="4325923" y="2832888"/>
            <a:ext cx="3540154" cy="1728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전자공학과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3649B1-5107-4ABA-90C7-39617F319F1F}"/>
              </a:ext>
            </a:extLst>
          </p:cNvPr>
          <p:cNvSpPr/>
          <p:nvPr/>
        </p:nvSpPr>
        <p:spPr>
          <a:xfrm>
            <a:off x="1747145" y="4595070"/>
            <a:ext cx="2727820" cy="1012767"/>
          </a:xfrm>
          <a:prstGeom prst="ellipse">
            <a:avLst/>
          </a:prstGeom>
          <a:solidFill>
            <a:srgbClr val="44F5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회로 </a:t>
            </a:r>
            <a:r>
              <a:rPr lang="ko-KR" altLang="en-US" sz="2000">
                <a:solidFill>
                  <a:schemeClr val="tx1"/>
                </a:solidFill>
              </a:rPr>
              <a:t>및 반도체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B66EDE-18F3-4D7C-9AC7-16E2CE5A1149}"/>
              </a:ext>
            </a:extLst>
          </p:cNvPr>
          <p:cNvSpPr/>
          <p:nvPr/>
        </p:nvSpPr>
        <p:spPr>
          <a:xfrm>
            <a:off x="4732090" y="5722103"/>
            <a:ext cx="2727820" cy="10127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2D, 3D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도면 설계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DD995D-2CB3-488F-92C9-5B504BEBB033}"/>
              </a:ext>
            </a:extLst>
          </p:cNvPr>
          <p:cNvSpPr/>
          <p:nvPr/>
        </p:nvSpPr>
        <p:spPr>
          <a:xfrm>
            <a:off x="1745048" y="1871840"/>
            <a:ext cx="2727820" cy="1012767"/>
          </a:xfrm>
          <a:prstGeom prst="ellipse">
            <a:avLst/>
          </a:prstGeom>
          <a:solidFill>
            <a:srgbClr val="44F5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로봇 제어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7CA6D77-5B8A-48CD-98CA-890E5CDAF61D}"/>
              </a:ext>
            </a:extLst>
          </p:cNvPr>
          <p:cNvSpPr/>
          <p:nvPr/>
        </p:nvSpPr>
        <p:spPr>
          <a:xfrm>
            <a:off x="7717035" y="4632617"/>
            <a:ext cx="2727820" cy="1012767"/>
          </a:xfrm>
          <a:prstGeom prst="ellipse">
            <a:avLst/>
          </a:prstGeom>
          <a:solidFill>
            <a:srgbClr val="44F5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영상 처리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및 딥러닝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51B9DA2-0D1F-45DC-9E01-6615C0C474FD}"/>
              </a:ext>
            </a:extLst>
          </p:cNvPr>
          <p:cNvSpPr/>
          <p:nvPr/>
        </p:nvSpPr>
        <p:spPr>
          <a:xfrm>
            <a:off x="7717035" y="1871839"/>
            <a:ext cx="2727820" cy="1012767"/>
          </a:xfrm>
          <a:prstGeom prst="ellipse">
            <a:avLst/>
          </a:prstGeom>
          <a:solidFill>
            <a:srgbClr val="44F5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전파 통신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F23C3CC-0946-46D7-AFB2-9132D1870275}"/>
              </a:ext>
            </a:extLst>
          </p:cNvPr>
          <p:cNvCxnSpPr>
            <a:cxnSpLocks/>
            <a:stCxn id="9" idx="7"/>
            <a:endCxn id="20" idx="3"/>
          </p:cNvCxnSpPr>
          <p:nvPr/>
        </p:nvCxnSpPr>
        <p:spPr>
          <a:xfrm flipV="1">
            <a:off x="7347633" y="2736290"/>
            <a:ext cx="768882" cy="349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78BA669-6CD2-42A2-ABB7-7296C5D5FAE3}"/>
              </a:ext>
            </a:extLst>
          </p:cNvPr>
          <p:cNvCxnSpPr>
            <a:cxnSpLocks/>
            <a:stCxn id="9" idx="5"/>
            <a:endCxn id="19" idx="1"/>
          </p:cNvCxnSpPr>
          <p:nvPr/>
        </p:nvCxnSpPr>
        <p:spPr>
          <a:xfrm>
            <a:off x="7347633" y="4307941"/>
            <a:ext cx="768882" cy="472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FA442C7-2052-4ECD-B13C-117A51CD49F7}"/>
              </a:ext>
            </a:extLst>
          </p:cNvPr>
          <p:cNvCxnSpPr>
            <a:cxnSpLocks/>
            <a:stCxn id="9" idx="3"/>
            <a:endCxn id="16" idx="7"/>
          </p:cNvCxnSpPr>
          <p:nvPr/>
        </p:nvCxnSpPr>
        <p:spPr>
          <a:xfrm flipH="1">
            <a:off x="4075485" y="4307941"/>
            <a:ext cx="768882" cy="4354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544FF73-BD39-4033-9861-51A3B0C9448A}"/>
              </a:ext>
            </a:extLst>
          </p:cNvPr>
          <p:cNvCxnSpPr>
            <a:cxnSpLocks/>
            <a:stCxn id="9" idx="1"/>
            <a:endCxn id="18" idx="5"/>
          </p:cNvCxnSpPr>
          <p:nvPr/>
        </p:nvCxnSpPr>
        <p:spPr>
          <a:xfrm flipH="1" flipV="1">
            <a:off x="4073388" y="2736291"/>
            <a:ext cx="770979" cy="34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3212EC7-4F1B-40B0-A3B6-8A3F56EAB019}"/>
              </a:ext>
            </a:extLst>
          </p:cNvPr>
          <p:cNvCxnSpPr>
            <a:cxnSpLocks/>
            <a:stCxn id="9" idx="4"/>
            <a:endCxn id="17" idx="0"/>
          </p:cNvCxnSpPr>
          <p:nvPr/>
        </p:nvCxnSpPr>
        <p:spPr>
          <a:xfrm>
            <a:off x="6096000" y="4561020"/>
            <a:ext cx="0" cy="11610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9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rmAutofit fontScale="90000"/>
          </a:bodyPr>
          <a:lstStyle/>
          <a:p>
            <a:r>
              <a:rPr lang="ko-KR" altLang="en-US" sz="5400" dirty="0"/>
              <a:t>전파 통신 </a:t>
            </a:r>
            <a:r>
              <a:rPr lang="en-US" altLang="ko-KR" sz="3100" dirty="0"/>
              <a:t>Radio Communication</a:t>
            </a:r>
            <a:endParaRPr lang="ko-KR" altLang="en-US" sz="3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일러스트2">
            <a:extLst>
              <a:ext uri="{FF2B5EF4-FFF2-40B4-BE49-F238E27FC236}">
                <a16:creationId xmlns:a16="http://schemas.microsoft.com/office/drawing/2014/main" id="{EC4FCDC9-A760-4751-89AE-FF1B3A7CB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62" y="1892905"/>
            <a:ext cx="7042896" cy="469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억대 판다”는 아이폰13, 과연 얼마나 팔릴까? - 헤럴드경제">
            <a:extLst>
              <a:ext uri="{FF2B5EF4-FFF2-40B4-BE49-F238E27FC236}">
                <a16:creationId xmlns:a16="http://schemas.microsoft.com/office/drawing/2014/main" id="{38278334-D513-43A9-A280-4275BDA4F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3609" r="4607" b="3561"/>
          <a:stretch/>
        </p:blipFill>
        <p:spPr bwMode="auto">
          <a:xfrm>
            <a:off x="721453" y="2139193"/>
            <a:ext cx="3788049" cy="420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7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rmAutofit fontScale="90000"/>
          </a:bodyPr>
          <a:lstStyle/>
          <a:p>
            <a:r>
              <a:rPr lang="ko-KR" altLang="en-US" sz="5400" dirty="0"/>
              <a:t>영상 처리 </a:t>
            </a:r>
            <a:r>
              <a:rPr lang="en-US" altLang="ko-KR" sz="3100" dirty="0"/>
              <a:t>Image Processing</a:t>
            </a:r>
            <a:endParaRPr lang="ko-KR" altLang="en-US" sz="3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EC75AE-4D6D-466B-875D-2355F066E168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2868481"/>
            <a:ext cx="3234202" cy="2529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387DF2-6029-4FF7-8406-9E711009F8C6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402" y="1626738"/>
            <a:ext cx="2836800" cy="258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CC3504-A618-4CB4-B427-E33F0D629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40" y="1626738"/>
            <a:ext cx="2836162" cy="25832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1BA8CB-1767-42AC-8943-A37F80779415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40" y="4204752"/>
            <a:ext cx="2836800" cy="2584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97A8F0-B6E5-4799-AFBF-1D194D659154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40" y="4204752"/>
            <a:ext cx="2836800" cy="2584800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32E13DB-86B5-4006-A26A-45D904212A14}"/>
              </a:ext>
            </a:extLst>
          </p:cNvPr>
          <p:cNvSpPr/>
          <p:nvPr/>
        </p:nvSpPr>
        <p:spPr>
          <a:xfrm>
            <a:off x="4211273" y="2978092"/>
            <a:ext cx="1174459" cy="2419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rmAutofit fontScale="90000"/>
          </a:bodyPr>
          <a:lstStyle/>
          <a:p>
            <a:r>
              <a:rPr lang="ko-KR" altLang="en-US" sz="5400" dirty="0"/>
              <a:t>영상 처리 </a:t>
            </a:r>
            <a:r>
              <a:rPr lang="en-US" altLang="ko-KR" sz="3100" dirty="0"/>
              <a:t>Image Processing</a:t>
            </a:r>
            <a:endParaRPr lang="ko-KR" altLang="en-US" sz="3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AI, 지도영상 속 얼굴-차량번호 어떻게 지우나 - ZDNet korea">
            <a:extLst>
              <a:ext uri="{FF2B5EF4-FFF2-40B4-BE49-F238E27FC236}">
                <a16:creationId xmlns:a16="http://schemas.microsoft.com/office/drawing/2014/main" id="{2B4CA074-6C60-44D6-A424-912AF22A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7" y="2000977"/>
            <a:ext cx="5504492" cy="42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4B5461-40C1-43AF-BC1E-F0B552AC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92" y="2581040"/>
            <a:ext cx="6039416" cy="30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5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0699-355A-4E92-B9EA-2B6E852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499349"/>
            <a:ext cx="9597704" cy="750814"/>
          </a:xfrm>
        </p:spPr>
        <p:txBody>
          <a:bodyPr>
            <a:noAutofit/>
          </a:bodyPr>
          <a:lstStyle/>
          <a:p>
            <a:r>
              <a:rPr lang="ko-KR" altLang="en-US" sz="4900" dirty="0"/>
              <a:t>회로 및 반도체 </a:t>
            </a:r>
            <a:r>
              <a:rPr lang="en-US" altLang="ko-KR" sz="2800" dirty="0"/>
              <a:t>Circuit &amp; Semi-Conductor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C25AAC-C7F4-498E-82B8-467FFA87763D}"/>
              </a:ext>
            </a:extLst>
          </p:cNvPr>
          <p:cNvSpPr/>
          <p:nvPr/>
        </p:nvSpPr>
        <p:spPr>
          <a:xfrm>
            <a:off x="0" y="1250163"/>
            <a:ext cx="9000000" cy="159391"/>
          </a:xfrm>
          <a:prstGeom prst="rect">
            <a:avLst/>
          </a:prstGeom>
          <a:solidFill>
            <a:srgbClr val="001B6B"/>
          </a:solidFill>
          <a:ln>
            <a:solidFill>
              <a:srgbClr val="001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1596A350-82A6-4524-BEFB-D248B7882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9" r="15233"/>
          <a:stretch/>
        </p:blipFill>
        <p:spPr bwMode="auto">
          <a:xfrm>
            <a:off x="302004" y="1879134"/>
            <a:ext cx="4360146" cy="463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51B12994-A596-4C28-A9D1-95A6EE38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21" y="2256157"/>
            <a:ext cx="72771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9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176</Words>
  <Application>Microsoft Office PowerPoint</Application>
  <PresentationFormat>와이드스크린</PresentationFormat>
  <Paragraphs>57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HY헤드라인M</vt:lpstr>
      <vt:lpstr>맑은 고딕</vt:lpstr>
      <vt:lpstr>Arial</vt:lpstr>
      <vt:lpstr>Office 테마</vt:lpstr>
      <vt:lpstr>전자공학과 전공체험</vt:lpstr>
      <vt:lpstr>목      차</vt:lpstr>
      <vt:lpstr>국립 안동대학교 Andong National University</vt:lpstr>
      <vt:lpstr>전자공학과(Electronics Engineering)란? </vt:lpstr>
      <vt:lpstr>전자공학과 진로</vt:lpstr>
      <vt:lpstr>전파 통신 Radio Communication</vt:lpstr>
      <vt:lpstr>영상 처리 Image Processing</vt:lpstr>
      <vt:lpstr>영상 처리 Image Processing</vt:lpstr>
      <vt:lpstr>회로 및 반도체 Circuit &amp; Semi-Conductor</vt:lpstr>
      <vt:lpstr>로봇 제어 Robot Control</vt:lpstr>
      <vt:lpstr>로봇 제어 Robot Control</vt:lpstr>
      <vt:lpstr>로봇 제어 Robot Control</vt:lpstr>
      <vt:lpstr>도면 설계 Drawing Design</vt:lpstr>
      <vt:lpstr>전자공학과 교과목</vt:lpstr>
      <vt:lpstr>Automatic Blind System</vt:lpstr>
      <vt:lpstr>Automatic Blind System</vt:lpstr>
      <vt:lpstr>Automatic Blind System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전자공학과 전공체험</dc:title>
  <dc:creator>전영우</dc:creator>
  <cp:lastModifiedBy>user</cp:lastModifiedBy>
  <cp:revision>8</cp:revision>
  <dcterms:created xsi:type="dcterms:W3CDTF">2021-11-04T01:55:48Z</dcterms:created>
  <dcterms:modified xsi:type="dcterms:W3CDTF">2021-12-20T00:28:20Z</dcterms:modified>
</cp:coreProperties>
</file>